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bookmarkIdSeed="6">
  <p:sldMasterIdLst>
    <p:sldMasterId id="2147483747" r:id="rId1"/>
  </p:sldMasterIdLst>
  <p:notesMasterIdLst>
    <p:notesMasterId r:id="rId11"/>
  </p:notesMasterIdLst>
  <p:handoutMasterIdLst>
    <p:handoutMasterId r:id="rId12"/>
  </p:handoutMasterIdLst>
  <p:sldIdLst>
    <p:sldId id="353" r:id="rId2"/>
    <p:sldId id="357" r:id="rId3"/>
    <p:sldId id="358" r:id="rId4"/>
    <p:sldId id="361" r:id="rId5"/>
    <p:sldId id="421" r:id="rId6"/>
    <p:sldId id="422" r:id="rId7"/>
    <p:sldId id="423" r:id="rId8"/>
    <p:sldId id="481" r:id="rId9"/>
    <p:sldId id="482" r:id="rId10"/>
  </p:sldIdLst>
  <p:sldSz cx="9144000" cy="6858000" type="screen4x3"/>
  <p:notesSz cx="6858000" cy="9144000"/>
  <p:embeddedFontLst>
    <p:embeddedFont>
      <p:font typeface="Arial Tur" panose="020B060402020202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mbria Math" panose="02040503050406030204" pitchFamily="18" charset="0"/>
      <p:regular r:id="rId21"/>
    </p:embeddedFont>
    <p:embeddedFont>
      <p:font typeface="Comic Sans MS" panose="030F0702030302020204" pitchFamily="66" charset="0"/>
      <p:regular r:id="rId22"/>
      <p:bold r:id="rId23"/>
      <p:italic r:id="rId24"/>
      <p:boldItalic r:id="rId25"/>
    </p:embeddedFont>
  </p:embeddedFontLst>
  <p:defaultTextStyle>
    <a:defPPr>
      <a:defRPr lang="tr-T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EEECE1"/>
    <a:srgbClr val="4F81BD"/>
    <a:srgbClr val="000000"/>
    <a:srgbClr val="D0D8E8"/>
    <a:srgbClr val="33CC33"/>
    <a:srgbClr val="66FF99"/>
    <a:srgbClr val="FF99CC"/>
    <a:srgbClr val="777777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04" autoAdjust="0"/>
    <p:restoredTop sz="94006" autoAdjust="0"/>
  </p:normalViewPr>
  <p:slideViewPr>
    <p:cSldViewPr>
      <p:cViewPr varScale="1">
        <p:scale>
          <a:sx n="114" d="100"/>
          <a:sy n="114" d="100"/>
        </p:scale>
        <p:origin x="147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22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 Tur" charset="-94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 Tur" charset="-94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 Tur" charset="-94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A6AD399-3EAC-441B-BA10-8075A1187ED1}" type="slidenum">
              <a:rPr lang="tr-TR"/>
              <a:pPr>
                <a:defRPr/>
              </a:pPr>
              <a:t>‹#›</a:t>
            </a:fld>
            <a:endParaRPr lang="tr-TR">
              <a:latin typeface="Arial Tur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694812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0.png>
</file>

<file path=ppt/media/image11.jpeg>
</file>

<file path=ppt/media/image12.jpeg>
</file>

<file path=ppt/media/image14.jpeg>
</file>

<file path=ppt/media/image15.png>
</file>

<file path=ppt/media/image16.png>
</file>

<file path=ppt/media/image2.png>
</file>

<file path=ppt/media/image220.png>
</file>

<file path=ppt/media/image26.png>
</file>

<file path=ppt/media/image3.png>
</file>

<file path=ppt/media/image33.png>
</file>

<file path=ppt/media/image8.png>
</file>

<file path=ppt/media/image9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 Tur" charset="-94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 Tur" charset="-94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450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4588" y="687388"/>
            <a:ext cx="4568825" cy="3425825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 noProof="0"/>
              <a:t>Ana metin stillerini düzenlemek için tıklatın</a:t>
            </a:r>
          </a:p>
          <a:p>
            <a:pPr lvl="1"/>
            <a:r>
              <a:rPr lang="tr-TR" noProof="0"/>
              <a:t>İkinci düzey</a:t>
            </a:r>
          </a:p>
          <a:p>
            <a:pPr lvl="2"/>
            <a:r>
              <a:rPr lang="tr-TR" noProof="0"/>
              <a:t>Üçüncü düzey</a:t>
            </a:r>
          </a:p>
          <a:p>
            <a:pPr lvl="3"/>
            <a:r>
              <a:rPr lang="tr-TR" noProof="0"/>
              <a:t>Dördüncü düzey</a:t>
            </a:r>
          </a:p>
          <a:p>
            <a:pPr lvl="4"/>
            <a:r>
              <a:rPr lang="tr-TR" noProof="0"/>
              <a:t>Beşinci düzey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 Tur" charset="-94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00DDDAD0-3984-40CB-A4F9-19D1E1D12574}" type="slidenum">
              <a:rPr lang="tr-TR"/>
              <a:pPr>
                <a:defRPr/>
              </a:pPr>
              <a:t>‹#›</a:t>
            </a:fld>
            <a:endParaRPr lang="tr-TR">
              <a:latin typeface="Arial Tur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16096146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DA81FCF-616C-4B0D-8FC7-D2ADDD8354D5}" type="slidenum">
              <a:rPr lang="en-US" altLang="en-US" sz="1200" smtClean="0"/>
              <a:pPr/>
              <a:t>6</a:t>
            </a:fld>
            <a:endParaRPr lang="en-US" alt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/>
              <a:t>sedr42021_0305a.jpg</a:t>
            </a:r>
          </a:p>
        </p:txBody>
      </p:sp>
    </p:spTree>
    <p:extLst>
      <p:ext uri="{BB962C8B-B14F-4D97-AF65-F5344CB8AC3E}">
        <p14:creationId xmlns:p14="http://schemas.microsoft.com/office/powerpoint/2010/main" val="1144127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BF9A7E4-639F-443D-896E-5D89DD3AF5A0}" type="slidenum">
              <a:rPr lang="en-US" altLang="en-US" sz="1200" smtClean="0"/>
              <a:pPr/>
              <a:t>7</a:t>
            </a:fld>
            <a:endParaRPr lang="en-US" altLang="en-US" sz="1200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/>
              <a:t>sedr42021_0306a.jpg</a:t>
            </a:r>
          </a:p>
        </p:txBody>
      </p:sp>
    </p:spTree>
    <p:extLst>
      <p:ext uri="{BB962C8B-B14F-4D97-AF65-F5344CB8AC3E}">
        <p14:creationId xmlns:p14="http://schemas.microsoft.com/office/powerpoint/2010/main" val="903049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15DD4-7B06-40DE-B50E-2BA039A1C63A}" type="slidenum">
              <a:rPr lang="tr-TR" smtClean="0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40742625"/>
      </p:ext>
    </p:extLst>
  </p:cSld>
  <p:clrMapOvr>
    <a:masterClrMapping/>
  </p:clrMapOvr>
  <p:transition>
    <p:plus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3001C6F-ACA0-477F-914F-0343D4CFCB76}" type="slidenum">
              <a:rPr lang="tr-TR" smtClean="0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24211874"/>
      </p:ext>
    </p:extLst>
  </p:cSld>
  <p:clrMapOvr>
    <a:masterClrMapping/>
  </p:clrMapOvr>
  <p:transition>
    <p:plus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1289345-9089-4F91-9B4C-40ED63C9B3AD}" type="slidenum">
              <a:rPr lang="tr-TR" smtClean="0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76850820"/>
      </p:ext>
    </p:extLst>
  </p:cSld>
  <p:clrMapOvr>
    <a:masterClrMapping/>
  </p:clrMapOvr>
  <p:transition>
    <p:plus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576064"/>
          </a:xfrm>
        </p:spPr>
        <p:txBody>
          <a:bodyPr>
            <a:normAutofit/>
          </a:bodyPr>
          <a:lstStyle>
            <a:lvl1pPr>
              <a:defRPr sz="2400">
                <a:latin typeface="Comic Sans MS" panose="030F0702030302020204" pitchFamily="66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67959"/>
      </p:ext>
    </p:extLst>
  </p:cSld>
  <p:clrMapOvr>
    <a:masterClrMapping/>
  </p:clrMapOvr>
  <p:transition>
    <p:plus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F646B61-4224-49D0-8660-987D35E0ED35}" type="slidenum">
              <a:rPr lang="tr-TR" smtClean="0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83043001"/>
      </p:ext>
    </p:extLst>
  </p:cSld>
  <p:clrMapOvr>
    <a:masterClrMapping/>
  </p:clrMapOvr>
  <p:transition>
    <p:plus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FA1C73-316B-4DD5-A71A-94C69BE7C215}" type="slidenum">
              <a:rPr lang="tr-TR" smtClean="0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01840464"/>
      </p:ext>
    </p:extLst>
  </p:cSld>
  <p:clrMapOvr>
    <a:masterClrMapping/>
  </p:clrMapOvr>
  <p:transition>
    <p:plus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ACC0C6-0267-4D15-9CB5-4555C7D89DE8}" type="slidenum">
              <a:rPr lang="tr-TR" smtClean="0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45855696"/>
      </p:ext>
    </p:extLst>
  </p:cSld>
  <p:clrMapOvr>
    <a:masterClrMapping/>
  </p:clrMapOvr>
  <p:transition>
    <p:plus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F68D14B-E62E-4C2B-83F0-8BA40636585A}" type="slidenum">
              <a:rPr lang="tr-TR" smtClean="0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18296269"/>
      </p:ext>
    </p:extLst>
  </p:cSld>
  <p:clrMapOvr>
    <a:masterClrMapping/>
  </p:clrMapOvr>
  <p:transition>
    <p:plus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5692BE3-FF3C-432C-802A-909CA171E8A9}" type="slidenum">
              <a:rPr lang="tr-TR" smtClean="0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182969"/>
      </p:ext>
    </p:extLst>
  </p:cSld>
  <p:clrMapOvr>
    <a:masterClrMapping/>
  </p:clrMapOvr>
  <p:transition>
    <p:plus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FC69FB-64AF-4E06-A628-ACF66144EDFC}" type="slidenum">
              <a:rPr lang="tr-TR" smtClean="0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50550090"/>
      </p:ext>
    </p:extLst>
  </p:cSld>
  <p:clrMapOvr>
    <a:masterClrMapping/>
  </p:clrMapOvr>
  <p:transition>
    <p:plus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4EC3A1D-0060-4546-88DB-5770B520ECB9}" type="slidenum">
              <a:rPr lang="tr-TR" smtClean="0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69495868"/>
      </p:ext>
    </p:extLst>
  </p:cSld>
  <p:clrMapOvr>
    <a:masterClrMapping/>
  </p:clrMapOvr>
  <p:transition>
    <p:plus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492EC4C-CACE-4180-8A44-D6D04606C1A3}" type="slidenum">
              <a:rPr lang="tr-TR" smtClean="0"/>
              <a:pPr>
                <a:defRPr/>
              </a:pPr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9119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ransition>
    <p:plus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22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8.png"/><Relationship Id="rId5" Type="http://schemas.openxmlformats.org/officeDocument/2006/relationships/oleObject" Target="../embeddings/oleObject10.bin"/><Relationship Id="rId10" Type="http://schemas.openxmlformats.org/officeDocument/2006/relationships/image" Target="../media/image26.png"/><Relationship Id="rId4" Type="http://schemas.openxmlformats.org/officeDocument/2006/relationships/image" Target="../media/image8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2060848"/>
            <a:ext cx="3465736" cy="259595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1259632" y="404664"/>
            <a:ext cx="6518131" cy="1446550"/>
          </a:xfrm>
          <a:prstGeom prst="rect">
            <a:avLst/>
          </a:prstGeom>
          <a:noFill/>
          <a:scene3d>
            <a:camera prst="perspectiveRelaxedModerately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tr-TR" sz="4400" dirty="0">
                <a:latin typeface="Comic Sans MS" panose="030F0702030302020204" pitchFamily="66" charset="0"/>
                <a:cs typeface="Arial" panose="020B0604020202020204" pitchFamily="34" charset="0"/>
              </a:rPr>
              <a:t>EHB222E QUESTIONS</a:t>
            </a:r>
            <a:endParaRPr lang="en-US" sz="4400" dirty="0">
              <a:latin typeface="Comic Sans MS" panose="030F0702030302020204" pitchFamily="66" charset="0"/>
              <a:cs typeface="Arial" panose="020B0604020202020204" pitchFamily="34" charset="0"/>
            </a:endParaRPr>
          </a:p>
          <a:p>
            <a:pPr algn="ctr"/>
            <a:r>
              <a:rPr lang="en-US" sz="4400" dirty="0">
                <a:latin typeface="Comic Sans MS" panose="030F0702030302020204" pitchFamily="66" charset="0"/>
                <a:cs typeface="Arial" panose="020B0604020202020204" pitchFamily="34" charset="0"/>
              </a:rPr>
              <a:t>4</a:t>
            </a:r>
            <a:r>
              <a:rPr lang="en-US" sz="4400" baseline="30000" dirty="0">
                <a:latin typeface="Comic Sans MS" panose="030F0702030302020204" pitchFamily="66" charset="0"/>
                <a:cs typeface="Arial" panose="020B0604020202020204" pitchFamily="34" charset="0"/>
              </a:rPr>
              <a:t>th</a:t>
            </a:r>
            <a:r>
              <a:rPr lang="en-US" sz="4400" dirty="0">
                <a:latin typeface="Comic Sans MS" panose="030F0702030302020204" pitchFamily="66" charset="0"/>
                <a:cs typeface="Arial" panose="020B0604020202020204" pitchFamily="34" charset="0"/>
              </a:rPr>
              <a:t> week</a:t>
            </a:r>
            <a:endParaRPr lang="tr-TR" sz="4400" dirty="0">
              <a:latin typeface="Comic Sans MS" panose="030F0702030302020204" pitchFamily="66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4221088"/>
            <a:ext cx="4968552" cy="2106846"/>
          </a:xfrm>
          <a:prstGeom prst="round2DiagRect">
            <a:avLst>
              <a:gd name="adj1" fmla="val 16667"/>
              <a:gd name="adj2" fmla="val 23933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628800"/>
            <a:ext cx="3312368" cy="20219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5982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7544" y="332656"/>
            <a:ext cx="758890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800"/>
              </a:spcBef>
              <a:tabLst>
                <a:tab pos="273685" algn="l"/>
                <a:tab pos="274320" algn="l"/>
              </a:tabLst>
            </a:pP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A p-n diode is modeled with the exponential model. The diode currents are measured 1</a:t>
            </a:r>
            <a:r>
              <a:rPr lang="tr-TR" sz="2000" b="1" spc="-15" dirty="0">
                <a:latin typeface="Comic Sans MS" panose="030F0702030302020204" pitchFamily="66" charset="0"/>
                <a:cs typeface="Times New Roman"/>
              </a:rPr>
              <a:t>.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36 mA and 7</a:t>
            </a:r>
            <a:r>
              <a:rPr lang="tr-TR" sz="2000" b="1" spc="-15" dirty="0">
                <a:latin typeface="Comic Sans MS" panose="030F0702030302020204" pitchFamily="66" charset="0"/>
                <a:cs typeface="Times New Roman"/>
              </a:rPr>
              <a:t>.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20 mA when 0</a:t>
            </a:r>
            <a:r>
              <a:rPr lang="tr-TR" sz="2000" b="1" spc="-15" dirty="0">
                <a:latin typeface="Comic Sans MS" panose="030F0702030302020204" pitchFamily="66" charset="0"/>
                <a:cs typeface="Times New Roman"/>
              </a:rPr>
              <a:t>.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7 V and 0</a:t>
            </a:r>
            <a:r>
              <a:rPr lang="tr-TR" sz="2000" b="1" spc="-15" dirty="0">
                <a:latin typeface="Comic Sans MS" panose="030F0702030302020204" pitchFamily="66" charset="0"/>
                <a:cs typeface="Times New Roman"/>
              </a:rPr>
              <a:t>.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75 V applied, respectively. Determine the  saturation current I</a:t>
            </a:r>
            <a:r>
              <a:rPr lang="en-US" sz="2000" b="1" spc="-15" baseline="-25000" dirty="0">
                <a:latin typeface="Comic Sans MS" panose="030F0702030302020204" pitchFamily="66" charset="0"/>
                <a:cs typeface="Times New Roman"/>
              </a:rPr>
              <a:t>S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  and the emission factor n (from </a:t>
            </a:r>
            <a:r>
              <a:rPr lang="en-US" sz="2000" b="1" spc="-15" dirty="0" err="1">
                <a:latin typeface="Comic Sans MS" panose="030F0702030302020204" pitchFamily="66" charset="0"/>
                <a:cs typeface="Times New Roman"/>
              </a:rPr>
              <a:t>nV</a:t>
            </a:r>
            <a:r>
              <a:rPr lang="en-US" sz="2000" b="1" spc="-15" baseline="-25000" dirty="0" err="1">
                <a:latin typeface="Comic Sans MS" panose="030F0702030302020204" pitchFamily="66" charset="0"/>
                <a:cs typeface="Times New Roman"/>
              </a:rPr>
              <a:t>T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). Suppose that V</a:t>
            </a:r>
            <a:r>
              <a:rPr lang="en-US" sz="2000" b="1" spc="-15" baseline="-25000" dirty="0">
                <a:latin typeface="Comic Sans MS" panose="030F0702030302020204" pitchFamily="66" charset="0"/>
                <a:cs typeface="Times New Roman"/>
              </a:rPr>
              <a:t>T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 = 25 mV.</a:t>
            </a:r>
            <a:endParaRPr lang="en-US" sz="2000" b="1" dirty="0">
              <a:latin typeface="Comic Sans MS" panose="030F0702030302020204" pitchFamily="66" charset="0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132856"/>
            <a:ext cx="6768752" cy="43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56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8204" y="457876"/>
            <a:ext cx="75889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800"/>
              </a:spcBef>
              <a:tabLst>
                <a:tab pos="273685" algn="l"/>
                <a:tab pos="274320" algn="l"/>
              </a:tabLst>
            </a:pP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Find </a:t>
            </a:r>
            <a:r>
              <a:rPr lang="en-US" sz="2000" b="1" dirty="0">
                <a:latin typeface="Comic Sans MS" panose="030F0702030302020204" pitchFamily="66" charset="0"/>
                <a:cs typeface="Times New Roman"/>
              </a:rPr>
              <a:t>the </a:t>
            </a:r>
            <a:r>
              <a:rPr lang="en-US" sz="2000" b="1" spc="-5" dirty="0">
                <a:latin typeface="Comic Sans MS" panose="030F0702030302020204" pitchFamily="66" charset="0"/>
                <a:cs typeface="Times New Roman"/>
              </a:rPr>
              <a:t>values </a:t>
            </a:r>
            <a:r>
              <a:rPr lang="en-US" sz="2000" b="1" dirty="0">
                <a:latin typeface="Comic Sans MS" panose="030F0702030302020204" pitchFamily="66" charset="0"/>
                <a:cs typeface="Times New Roman"/>
              </a:rPr>
              <a:t>of </a:t>
            </a:r>
            <a:r>
              <a:rPr lang="en-US" sz="2000" b="1" i="1" spc="-5" dirty="0">
                <a:latin typeface="Comic Sans MS" panose="030F0702030302020204" pitchFamily="66" charset="0"/>
                <a:cs typeface="Times New Roman"/>
              </a:rPr>
              <a:t>I </a:t>
            </a:r>
            <a:r>
              <a:rPr lang="en-US" sz="2000" b="1" dirty="0">
                <a:latin typeface="Comic Sans MS" panose="030F0702030302020204" pitchFamily="66" charset="0"/>
                <a:cs typeface="Times New Roman"/>
              </a:rPr>
              <a:t>and </a:t>
            </a:r>
            <a:r>
              <a:rPr lang="en-US" sz="2000" b="1" i="1" dirty="0">
                <a:latin typeface="Comic Sans MS" panose="030F0702030302020204" pitchFamily="66" charset="0"/>
                <a:cs typeface="Times New Roman"/>
              </a:rPr>
              <a:t>V </a:t>
            </a:r>
            <a:r>
              <a:rPr lang="en-US" sz="2000" b="1" dirty="0">
                <a:latin typeface="Comic Sans MS" panose="030F0702030302020204" pitchFamily="66" charset="0"/>
                <a:cs typeface="Times New Roman"/>
              </a:rPr>
              <a:t>for the circuits </a:t>
            </a:r>
            <a:r>
              <a:rPr lang="en-US" sz="2000" b="1" spc="-5" dirty="0">
                <a:latin typeface="Comic Sans MS" panose="030F0702030302020204" pitchFamily="66" charset="0"/>
                <a:cs typeface="Times New Roman"/>
              </a:rPr>
              <a:t>shown. </a:t>
            </a:r>
            <a:r>
              <a:rPr lang="en-US" sz="2000" b="1" spc="-10" dirty="0">
                <a:latin typeface="Comic Sans MS" panose="030F0702030302020204" pitchFamily="66" charset="0"/>
                <a:cs typeface="Times New Roman"/>
              </a:rPr>
              <a:t>Use </a:t>
            </a:r>
            <a:r>
              <a:rPr lang="tr-TR" sz="2000" b="1" spc="-10" dirty="0">
                <a:latin typeface="Comic Sans MS" panose="030F0702030302020204" pitchFamily="66" charset="0"/>
                <a:cs typeface="Times New Roman"/>
              </a:rPr>
              <a:t>i</a:t>
            </a:r>
            <a:r>
              <a:rPr lang="en-US" sz="2000" b="1" spc="-5" dirty="0">
                <a:latin typeface="Comic Sans MS" panose="030F0702030302020204" pitchFamily="66" charset="0"/>
                <a:cs typeface="Times New Roman"/>
              </a:rPr>
              <a:t>deal </a:t>
            </a:r>
            <a:r>
              <a:rPr lang="tr-TR" sz="2000" b="1" spc="-5" dirty="0" err="1">
                <a:latin typeface="Comic Sans MS" panose="030F0702030302020204" pitchFamily="66" charset="0"/>
                <a:cs typeface="Times New Roman"/>
              </a:rPr>
              <a:t>diode</a:t>
            </a:r>
            <a:r>
              <a:rPr lang="tr-TR" sz="2000" b="1" spc="-5" dirty="0">
                <a:latin typeface="Comic Sans MS" panose="030F0702030302020204" pitchFamily="66" charset="0"/>
                <a:cs typeface="Times New Roman"/>
              </a:rPr>
              <a:t> </a:t>
            </a:r>
            <a:r>
              <a:rPr lang="en-US" sz="2000" b="1" spc="-10" dirty="0">
                <a:latin typeface="Comic Sans MS" panose="030F0702030302020204" pitchFamily="66" charset="0"/>
                <a:cs typeface="Times New Roman"/>
              </a:rPr>
              <a:t>model </a:t>
            </a:r>
            <a:r>
              <a:rPr lang="tr-TR" sz="2000" b="1" spc="-10" dirty="0">
                <a:latin typeface="Comic Sans MS" panose="030F0702030302020204" pitchFamily="66" charset="0"/>
                <a:cs typeface="Times New Roman"/>
              </a:rPr>
              <a:t>(</a:t>
            </a:r>
            <a:r>
              <a:rPr lang="tr-TR" sz="2000" b="1" spc="-10" dirty="0" err="1">
                <a:latin typeface="Comic Sans MS" panose="030F0702030302020204" pitchFamily="66" charset="0"/>
                <a:cs typeface="Times New Roman"/>
              </a:rPr>
              <a:t>V</a:t>
            </a:r>
            <a:r>
              <a:rPr lang="tr-TR" sz="2000" b="1" spc="-10" baseline="-25000" dirty="0" err="1">
                <a:latin typeface="Comic Sans MS" panose="030F0702030302020204" pitchFamily="66" charset="0"/>
                <a:cs typeface="Times New Roman"/>
              </a:rPr>
              <a:t>d</a:t>
            </a:r>
            <a:r>
              <a:rPr lang="tr-TR" sz="2000" b="1" spc="-10" dirty="0">
                <a:latin typeface="Comic Sans MS" panose="030F0702030302020204" pitchFamily="66" charset="0"/>
                <a:cs typeface="Times New Roman"/>
              </a:rPr>
              <a:t>=0) </a:t>
            </a:r>
            <a:r>
              <a:rPr lang="en-US" sz="2000" b="1" dirty="0">
                <a:latin typeface="Comic Sans MS" panose="030F0702030302020204" pitchFamily="66" charset="0"/>
                <a:cs typeface="Times New Roman"/>
              </a:rPr>
              <a:t>for</a:t>
            </a:r>
            <a:r>
              <a:rPr lang="en-US" sz="2000" b="1" spc="95" dirty="0">
                <a:latin typeface="Comic Sans MS" panose="030F0702030302020204" pitchFamily="66" charset="0"/>
                <a:cs typeface="Times New Roman"/>
              </a:rPr>
              <a:t> </a:t>
            </a:r>
            <a:r>
              <a:rPr lang="en-US" sz="2000" b="1" dirty="0">
                <a:latin typeface="Comic Sans MS" panose="030F0702030302020204" pitchFamily="66" charset="0"/>
                <a:cs typeface="Times New Roman"/>
              </a:rPr>
              <a:t>diodes.</a:t>
            </a:r>
          </a:p>
        </p:txBody>
      </p:sp>
      <p:pic>
        <p:nvPicPr>
          <p:cNvPr id="195" name="Picture 1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7" y="1340769"/>
            <a:ext cx="6480719" cy="1906399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95537" y="3444423"/>
            <a:ext cx="7560840" cy="64633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it-IT" altLang="en-US" sz="1800" b="1" dirty="0" err="1">
                <a:solidFill>
                  <a:srgbClr val="00FFFF"/>
                </a:solidFill>
                <a:latin typeface="Comic Sans MS" panose="030F0702030302020204" pitchFamily="66" charset="0"/>
              </a:rPr>
              <a:t>Ans</a:t>
            </a:r>
            <a:r>
              <a:rPr lang="it-IT" altLang="en-US" sz="1800" b="1" dirty="0">
                <a:solidFill>
                  <a:srgbClr val="00FFFF"/>
                </a:solidFill>
                <a:latin typeface="Comic Sans MS" panose="030F0702030302020204" pitchFamily="66" charset="0"/>
              </a:rPr>
              <a:t>. </a:t>
            </a:r>
            <a:r>
              <a:rPr lang="it-IT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(a) </a:t>
            </a:r>
            <a:r>
              <a:rPr lang="tr-TR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5</a:t>
            </a:r>
            <a:r>
              <a:rPr lang="it-IT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it-IT" altLang="en-US" sz="18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mA</a:t>
            </a:r>
            <a:r>
              <a:rPr lang="it-IT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, 0V; (b) 0 </a:t>
            </a:r>
            <a:r>
              <a:rPr lang="it-IT" altLang="en-US" sz="18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mA</a:t>
            </a:r>
            <a:r>
              <a:rPr lang="it-IT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, 5V; (c) </a:t>
            </a:r>
            <a:r>
              <a:rPr lang="tr-TR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5</a:t>
            </a:r>
            <a:r>
              <a:rPr lang="it-IT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it-IT" altLang="en-US" sz="18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mA</a:t>
            </a:r>
            <a:r>
              <a:rPr lang="it-IT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, </a:t>
            </a:r>
            <a:r>
              <a:rPr lang="tr-TR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0</a:t>
            </a:r>
            <a:r>
              <a:rPr lang="it-IT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V; </a:t>
            </a:r>
            <a:endParaRPr lang="tr-TR" altLang="en-US" sz="1800" dirty="0">
              <a:solidFill>
                <a:srgbClr val="000000"/>
              </a:solidFill>
              <a:latin typeface="Comic Sans MS" panose="030F0702030302020204" pitchFamily="66" charset="0"/>
            </a:endParaRPr>
          </a:p>
          <a:p>
            <a:r>
              <a:rPr lang="it-IT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(d) </a:t>
            </a:r>
            <a:r>
              <a:rPr lang="tr-TR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0.5</a:t>
            </a:r>
            <a:r>
              <a:rPr lang="it-IT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 </a:t>
            </a:r>
            <a:r>
              <a:rPr lang="it-IT" altLang="en-US" sz="1800" dirty="0" err="1">
                <a:solidFill>
                  <a:srgbClr val="000000"/>
                </a:solidFill>
                <a:latin typeface="Comic Sans MS" panose="030F0702030302020204" pitchFamily="66" charset="0"/>
              </a:rPr>
              <a:t>mA</a:t>
            </a:r>
            <a:r>
              <a:rPr lang="it-IT" altLang="en-US" sz="1800" dirty="0">
                <a:solidFill>
                  <a:srgbClr val="000000"/>
                </a:solidFill>
                <a:latin typeface="Comic Sans MS" panose="030F0702030302020204" pitchFamily="66" charset="0"/>
              </a:rPr>
              <a:t>, 0V; </a:t>
            </a:r>
            <a:endParaRPr lang="en-US" altLang="en-US" sz="18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879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00" y="1781315"/>
            <a:ext cx="6799963" cy="22550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8204" y="457876"/>
            <a:ext cx="758890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800"/>
              </a:spcBef>
              <a:tabLst>
                <a:tab pos="273685" algn="l"/>
                <a:tab pos="274320" algn="l"/>
              </a:tabLst>
            </a:pP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Use a modified</a:t>
            </a:r>
            <a:r>
              <a:rPr lang="tr-TR" sz="2000" b="1" spc="-15" dirty="0">
                <a:latin typeface="Comic Sans MS" panose="030F0702030302020204" pitchFamily="66" charset="0"/>
                <a:cs typeface="Times New Roman"/>
              </a:rPr>
              <a:t> ideal 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model for the Zener diode in Figure 1. The model has 0,7 V </a:t>
            </a:r>
            <a:r>
              <a:rPr lang="en-US" sz="2000" b="1" spc="-15" dirty="0" err="1">
                <a:latin typeface="Comic Sans MS" panose="030F0702030302020204" pitchFamily="66" charset="0"/>
                <a:cs typeface="Times New Roman"/>
              </a:rPr>
              <a:t>forwa</a:t>
            </a:r>
            <a:r>
              <a:rPr lang="tr-TR" sz="2000" b="1" spc="-15" dirty="0">
                <a:latin typeface="Comic Sans MS" panose="030F0702030302020204" pitchFamily="66" charset="0"/>
                <a:cs typeface="Times New Roman"/>
              </a:rPr>
              <a:t>r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d bias and 2V Zener (V</a:t>
            </a:r>
            <a:r>
              <a:rPr lang="en-US" sz="2000" b="1" spc="-15" baseline="-25000" dirty="0">
                <a:latin typeface="Comic Sans MS" panose="030F0702030302020204" pitchFamily="66" charset="0"/>
                <a:cs typeface="Times New Roman"/>
              </a:rPr>
              <a:t>Z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=2V) voltage. An input signal, shown in Figure 2, is applied.  Sketch </a:t>
            </a:r>
            <a:r>
              <a:rPr lang="tr-TR" sz="2000" b="1" spc="-15" dirty="0">
                <a:latin typeface="Comic Sans MS" panose="030F0702030302020204" pitchFamily="66" charset="0"/>
                <a:cs typeface="Times New Roman"/>
              </a:rPr>
              <a:t>V</a:t>
            </a:r>
            <a:r>
              <a:rPr lang="en-US" sz="2000" b="1" spc="-15" baseline="-25000" dirty="0">
                <a:latin typeface="Comic Sans MS" panose="030F0702030302020204" pitchFamily="66" charset="0"/>
                <a:cs typeface="Times New Roman"/>
              </a:rPr>
              <a:t>o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, i</a:t>
            </a:r>
            <a:r>
              <a:rPr lang="en-US" sz="2000" b="1" spc="-15" baseline="-25000" dirty="0">
                <a:latin typeface="Comic Sans MS" panose="030F0702030302020204" pitchFamily="66" charset="0"/>
                <a:cs typeface="Times New Roman"/>
              </a:rPr>
              <a:t>D1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 and i</a:t>
            </a:r>
            <a:r>
              <a:rPr lang="en-US" sz="2000" b="1" spc="-15" baseline="-25000" dirty="0">
                <a:latin typeface="Comic Sans MS" panose="030F0702030302020204" pitchFamily="66" charset="0"/>
                <a:cs typeface="Times New Roman"/>
              </a:rPr>
              <a:t>D2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 in time domain. Justify your answer.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18204" y="4125967"/>
            <a:ext cx="1928990" cy="2127084"/>
            <a:chOff x="971600" y="4365104"/>
            <a:chExt cx="1928990" cy="212708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1600" y="4365104"/>
              <a:ext cx="1928990" cy="2127084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1043608" y="5805264"/>
              <a:ext cx="518732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>
              <a:spAutoFit/>
            </a:bodyPr>
            <a:lstStyle/>
            <a:p>
              <a:r>
                <a:rPr lang="tr-TR" sz="1400" b="1" spc="-15" dirty="0">
                  <a:latin typeface="Comic Sans MS" panose="030F0702030302020204" pitchFamily="66" charset="0"/>
                  <a:cs typeface="Times New Roman"/>
                </a:rPr>
                <a:t>-</a:t>
              </a:r>
              <a:r>
                <a:rPr lang="en-US" sz="1400" b="1" spc="-15" dirty="0">
                  <a:latin typeface="Comic Sans MS" panose="030F0702030302020204" pitchFamily="66" charset="0"/>
                  <a:cs typeface="Times New Roman"/>
                </a:rPr>
                <a:t>2</a:t>
              </a:r>
              <a:r>
                <a:rPr lang="tr-TR" sz="1400" b="1" spc="-15" dirty="0">
                  <a:latin typeface="Comic Sans MS" panose="030F0702030302020204" pitchFamily="66" charset="0"/>
                  <a:cs typeface="Times New Roman"/>
                </a:rPr>
                <a:t>V</a:t>
              </a:r>
              <a:endParaRPr lang="tr-TR" sz="1400" dirty="0"/>
            </a:p>
          </p:txBody>
        </p:sp>
      </p:grpSp>
      <p:cxnSp>
        <p:nvCxnSpPr>
          <p:cNvPr id="8" name="Straight Connector 7"/>
          <p:cNvCxnSpPr/>
          <p:nvPr/>
        </p:nvCxnSpPr>
        <p:spPr>
          <a:xfrm flipV="1">
            <a:off x="5025758" y="4036406"/>
            <a:ext cx="118800" cy="17912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48064" y="4036406"/>
            <a:ext cx="216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 flipV="1">
            <a:off x="5360101" y="4036406"/>
            <a:ext cx="118800" cy="17912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5478901" y="4215528"/>
            <a:ext cx="720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595704" y="3913674"/>
            <a:ext cx="216024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tr-TR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2V</a:t>
            </a:r>
            <a:endParaRPr lang="tr-TR" sz="1200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4833158" y="4036406"/>
            <a:ext cx="252000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4460011" y="2452246"/>
            <a:ext cx="336600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tr-TR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0.7V</a:t>
            </a:r>
            <a:endParaRPr lang="tr-TR" sz="1200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4752048" y="2544579"/>
            <a:ext cx="252000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16200000">
            <a:off x="4320064" y="3177064"/>
            <a:ext cx="1656000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16200000">
            <a:off x="4518000" y="3156555"/>
            <a:ext cx="1656000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235137" y="2236222"/>
            <a:ext cx="336600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tr-TR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4.7V</a:t>
            </a:r>
            <a:endParaRPr lang="tr-TR" sz="1200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>
            <a:off x="4554024" y="2320633"/>
            <a:ext cx="612000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rot="16200000">
            <a:off x="4185993" y="3387528"/>
            <a:ext cx="1656000" cy="0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578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5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5148064" y="1835356"/>
            <a:ext cx="3384376" cy="2340596"/>
            <a:chOff x="4305724" y="2348880"/>
            <a:chExt cx="3384376" cy="2340596"/>
          </a:xfrm>
        </p:grpSpPr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7" name="Object 6"/>
                <p:cNvGraphicFramePr>
                  <a:graphicFrameLocks noChangeAspect="1"/>
                </p:cNvGraphicFramePr>
                <p:nvPr>
                  <p:extLst/>
                </p:nvPr>
              </p:nvGraphicFramePr>
              <p:xfrm>
                <a:off x="4305724" y="2348880"/>
                <a:ext cx="3384376" cy="2340596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6322" name="Bitmap Image" r:id="rId3" imgW="3304762" imgH="2285714" progId="Paint.Picture">
                        <p:embed/>
                      </p:oleObj>
                    </mc:Choice>
                    <mc:Fallback>
                      <p:oleObj name="Bitmap Image" r:id="rId3" imgW="3304762" imgH="2285714" progId="Paint.Picture">
                        <p:embed/>
                        <p:pic>
                          <p:nvPicPr>
                            <p:cNvPr id="7" name="Object 6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4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4305724" y="2348880"/>
                              <a:ext cx="3384376" cy="2340596"/>
                            </a:xfrm>
                            <a:prstGeom prst="rect">
                              <a:avLst/>
                            </a:prstGeom>
                            <a:noFill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7" name="Object 6"/>
                <p:cNvGraphicFramePr>
                  <a:graphicFrameLocks noChangeAspect="1"/>
                </p:cNvGraphicFramePr>
                <p:nvPr>
                  <p:extLst/>
                </p:nvPr>
              </p:nvGraphicFramePr>
              <p:xfrm>
                <a:off x="4305724" y="2348880"/>
                <a:ext cx="3384376" cy="2340596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6146" name="Bitmap Image" r:id="rId5" imgW="3304762" imgH="2285714" progId="Paint.Picture">
                        <p:embed/>
                      </p:oleObj>
                    </mc:Choice>
                    <mc:Fallback>
                      <p:oleObj name="Bitmap Image" r:id="rId5" imgW="3304762" imgH="2285714" progId="Paint.Picture">
                        <p:embed/>
                        <p:pic>
                          <p:nvPicPr>
                            <p:cNvPr id="7" name="Object 6"/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6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4305724" y="2348880"/>
                              <a:ext cx="3384376" cy="2340596"/>
                            </a:xfrm>
                            <a:prstGeom prst="rect">
                              <a:avLst/>
                            </a:prstGeom>
                            <a:noFill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Rectangle 1"/>
                <p:cNvSpPr/>
                <p:nvPr/>
              </p:nvSpPr>
              <p:spPr>
                <a:xfrm>
                  <a:off x="5652120" y="2482351"/>
                  <a:ext cx="553036" cy="45313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tr-TR" altLang="en-US" sz="2400" b="0" i="1" kern="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𝑉</m:t>
                        </m:r>
                        <m:r>
                          <a:rPr lang="tr-TR" altLang="en-US" sz="2400" b="0" i="1" kern="0" baseline="-25000" smtClean="0"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𝑥</m:t>
                        </m:r>
                      </m:oMath>
                    </m:oMathPara>
                  </a14:m>
                  <a:endParaRPr lang="tr-TR" sz="2400" baseline="-25000" dirty="0"/>
                </a:p>
              </p:txBody>
            </p:sp>
          </mc:Choice>
          <mc:Fallback xmlns="">
            <p:sp>
              <p:nvSpPr>
                <p:cNvPr id="2" name="Rectangle 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52120" y="2482351"/>
                  <a:ext cx="553036" cy="453137"/>
                </a:xfrm>
                <a:prstGeom prst="rect">
                  <a:avLst/>
                </a:prstGeom>
                <a:blipFill>
                  <a:blip r:embed="rId7"/>
                  <a:stretch>
                    <a:fillRect b="-2703"/>
                  </a:stretch>
                </a:blipFill>
              </p:spPr>
              <p:txBody>
                <a:bodyPr/>
                <a:lstStyle/>
                <a:p>
                  <a:r>
                    <a:rPr lang="tr-TR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464451" y="4365104"/>
                <a:ext cx="8067990" cy="13234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tr-TR" altLang="en-US" sz="2000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sz="2000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𝟏</m:t>
                    </m:r>
                    <m:r>
                      <a:rPr lang="tr-TR" altLang="en-US" sz="2000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sz="2000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𝑶𝑭𝑭</m:t>
                    </m:r>
                    <m:r>
                      <a:rPr lang="tr-TR" altLang="en-US" sz="2000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, </m:t>
                    </m:r>
                    <m:r>
                      <a:rPr lang="tr-TR" altLang="en-US" sz="2000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sz="2000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𝟐</m:t>
                    </m:r>
                    <m:r>
                      <a:rPr lang="tr-TR" altLang="en-US" sz="2000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sz="2000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𝑶𝑵</m:t>
                    </m:r>
                  </m:oMath>
                </a14:m>
                <a:r>
                  <a:rPr lang="tr-TR" sz="2000" b="1" u="sng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(b) V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CC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 (R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 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+R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I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D2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V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=V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EE</a:t>
                </a:r>
              </a:p>
              <a:p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D2</a:t>
                </a:r>
                <a14:m>
                  <m:oMath xmlns:m="http://schemas.openxmlformats.org/officeDocument/2006/math">
                    <m:r>
                      <a:rPr lang="tr-TR" altLang="en-US" sz="2000" i="1" kern="0" baseline="-2500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</m:oMath>
                </a14:m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=(V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CC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 V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EE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 V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)/ (R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 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+R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=(10- (-10)-0.7)/15k=12.9mA (</a:t>
                </a:r>
                <a:r>
                  <a:rPr lang="tr-TR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valid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  <a:p>
                <a14:m>
                  <m:oMath xmlns:m="http://schemas.openxmlformats.org/officeDocument/2006/math">
                    <m:r>
                      <a:rPr lang="tr-TR" altLang="en-US" sz="2000" i="1" ker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𝑉</m:t>
                    </m:r>
                    <m:r>
                      <a:rPr lang="tr-TR" altLang="en-US" sz="2000" i="1" kern="0" baseline="-2500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𝑥</m:t>
                    </m:r>
                    <m:r>
                      <a:rPr lang="tr-TR" altLang="en-US" sz="2000" i="1" kern="0" baseline="-2500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m:rPr>
                        <m:nor/>
                      </m:rPr>
                      <a:rPr lang="tr-TR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tr-TR" altLang="en-US" sz="2000" i="1" ker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𝑉</m:t>
                    </m:r>
                    <m:r>
                      <a:rPr lang="tr-TR" altLang="en-US" sz="2000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𝐷</m:t>
                    </m:r>
                    <m:r>
                      <a:rPr lang="tr-TR" altLang="en-US" sz="2000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1 </m:t>
                    </m:r>
                  </m:oMath>
                </a14:m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=-10V+5k 12.9mA+0.7=-2.86V  (</a:t>
                </a:r>
                <a:r>
                  <a:rPr lang="tr-TR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valid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tr-TR" sz="20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451" y="4365104"/>
                <a:ext cx="8067990" cy="1323439"/>
              </a:xfrm>
              <a:prstGeom prst="rect">
                <a:avLst/>
              </a:prstGeom>
              <a:blipFill>
                <a:blip r:embed="rId8"/>
                <a:stretch>
                  <a:fillRect l="-755" b="-7373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464450" y="2543701"/>
                <a:ext cx="7589336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𝟏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𝑶𝑵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, 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𝟐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𝑶𝑭𝑭</m:t>
                    </m:r>
                  </m:oMath>
                </a14:m>
                <a:r>
                  <a:rPr lang="tr-TR" sz="2000" b="1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(b) </a:t>
                </a:r>
                <a14:m>
                  <m:oMath xmlns:m="http://schemas.openxmlformats.org/officeDocument/2006/math">
                    <m:r>
                      <a:rPr lang="tr-TR" altLang="en-US" sz="2000" i="1" ker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𝑉</m:t>
                    </m:r>
                    <m:r>
                      <a:rPr lang="tr-TR" altLang="en-US" sz="2000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𝐷</m:t>
                    </m:r>
                    <m:r>
                      <a:rPr lang="tr-TR" altLang="en-US" sz="2000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2</m:t>
                    </m:r>
                  </m:oMath>
                </a14:m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V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-V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EE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10.7V (not </a:t>
                </a:r>
                <a:r>
                  <a:rPr lang="tr-TR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valid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tr-TR" sz="20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450" y="2543701"/>
                <a:ext cx="7589336" cy="707886"/>
              </a:xfrm>
              <a:prstGeom prst="rect">
                <a:avLst/>
              </a:prstGeom>
              <a:blipFill>
                <a:blip r:embed="rId9"/>
                <a:stretch>
                  <a:fillRect l="-803" b="-14655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/>
          <p:cNvSpPr/>
          <p:nvPr/>
        </p:nvSpPr>
        <p:spPr>
          <a:xfrm>
            <a:off x="518204" y="457876"/>
            <a:ext cx="7870220" cy="1528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800"/>
              </a:spcBef>
              <a:tabLst>
                <a:tab pos="273685" algn="l"/>
                <a:tab pos="274320" algn="l"/>
              </a:tabLst>
            </a:pP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In figure, as</a:t>
            </a:r>
            <a:r>
              <a:rPr lang="tr-TR" sz="2000" b="1" spc="-15" dirty="0">
                <a:latin typeface="Comic Sans MS" panose="030F0702030302020204" pitchFamily="66" charset="0"/>
                <a:cs typeface="Times New Roman"/>
              </a:rPr>
              <a:t>s</a:t>
            </a:r>
            <a:r>
              <a:rPr lang="en-US" sz="2000" b="1" spc="-15" dirty="0" err="1">
                <a:latin typeface="Comic Sans MS" panose="030F0702030302020204" pitchFamily="66" charset="0"/>
                <a:cs typeface="Times New Roman"/>
              </a:rPr>
              <a:t>ume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 modified diode </a:t>
            </a:r>
            <a:r>
              <a:rPr lang="tr-TR" sz="2000" b="1" spc="-15" dirty="0">
                <a:latin typeface="Comic Sans MS" panose="030F0702030302020204" pitchFamily="66" charset="0"/>
                <a:cs typeface="Times New Roman"/>
              </a:rPr>
              <a:t>model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 (V</a:t>
            </a:r>
            <a:r>
              <a:rPr lang="en-US" sz="2000" b="1" spc="-15" baseline="-25000" dirty="0">
                <a:latin typeface="Comic Sans MS" panose="030F0702030302020204" pitchFamily="66" charset="0"/>
                <a:cs typeface="Times New Roman"/>
              </a:rPr>
              <a:t>D</a:t>
            </a:r>
            <a:r>
              <a:rPr lang="en-US" sz="2000" b="1" spc="-15" dirty="0">
                <a:latin typeface="Comic Sans MS" panose="030F0702030302020204" pitchFamily="66" charset="0"/>
                <a:cs typeface="Times New Roman"/>
              </a:rPr>
              <a:t>=0.7V) for the diodes.</a:t>
            </a:r>
          </a:p>
          <a:p>
            <a:pPr marL="12700">
              <a:lnSpc>
                <a:spcPct val="100000"/>
              </a:lnSpc>
              <a:spcBef>
                <a:spcPts val="800"/>
              </a:spcBef>
              <a:tabLst>
                <a:tab pos="273685" algn="l"/>
                <a:tab pos="274320" algn="l"/>
              </a:tabLst>
            </a:pP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a)	Calculate  I</a:t>
            </a:r>
            <a:r>
              <a:rPr lang="en-US" sz="2000" spc="-15" baseline="-25000" dirty="0">
                <a:latin typeface="Comic Sans MS" panose="030F0702030302020204" pitchFamily="66" charset="0"/>
                <a:cs typeface="Times New Roman"/>
              </a:rPr>
              <a:t>D1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 and V</a:t>
            </a:r>
            <a:r>
              <a:rPr lang="en-US" sz="2000" spc="-15" baseline="-25000" dirty="0">
                <a:latin typeface="Comic Sans MS" panose="030F0702030302020204" pitchFamily="66" charset="0"/>
                <a:cs typeface="Times New Roman"/>
              </a:rPr>
              <a:t>O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  for  R</a:t>
            </a:r>
            <a:r>
              <a:rPr lang="en-US" sz="2000" spc="-15" baseline="-25000" dirty="0">
                <a:latin typeface="Comic Sans MS" panose="030F0702030302020204" pitchFamily="66" charset="0"/>
                <a:cs typeface="Times New Roman"/>
              </a:rPr>
              <a:t>1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=5 k</a:t>
            </a:r>
            <a:r>
              <a:rPr lang="el-GR" sz="2000" spc="-15" dirty="0">
                <a:latin typeface="Comic Sans MS" panose="030F0702030302020204" pitchFamily="66" charset="0"/>
                <a:cs typeface="Times New Roman"/>
              </a:rPr>
              <a:t>Ω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, R</a:t>
            </a:r>
            <a:r>
              <a:rPr lang="en-US" sz="2000" spc="-15" baseline="-25000" dirty="0">
                <a:latin typeface="Comic Sans MS" panose="030F0702030302020204" pitchFamily="66" charset="0"/>
                <a:cs typeface="Times New Roman"/>
              </a:rPr>
              <a:t>2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=10 k</a:t>
            </a:r>
            <a:r>
              <a:rPr lang="el-GR" sz="2000" spc="-15" dirty="0">
                <a:latin typeface="Comic Sans MS" panose="030F0702030302020204" pitchFamily="66" charset="0"/>
                <a:cs typeface="Times New Roman"/>
              </a:rPr>
              <a:t>Ω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.</a:t>
            </a:r>
          </a:p>
          <a:p>
            <a:pPr marL="12700">
              <a:lnSpc>
                <a:spcPct val="100000"/>
              </a:lnSpc>
              <a:spcBef>
                <a:spcPts val="800"/>
              </a:spcBef>
              <a:tabLst>
                <a:tab pos="273685" algn="l"/>
                <a:tab pos="274320" algn="l"/>
              </a:tabLst>
            </a:pP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b)	Calculate  I</a:t>
            </a:r>
            <a:r>
              <a:rPr lang="en-US" sz="2000" spc="-15" baseline="-25000" dirty="0">
                <a:latin typeface="Comic Sans MS" panose="030F0702030302020204" pitchFamily="66" charset="0"/>
                <a:cs typeface="Times New Roman"/>
              </a:rPr>
              <a:t>D1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 and V</a:t>
            </a:r>
            <a:r>
              <a:rPr lang="en-US" sz="2000" spc="-15" baseline="-25000" dirty="0">
                <a:latin typeface="Comic Sans MS" panose="030F0702030302020204" pitchFamily="66" charset="0"/>
                <a:cs typeface="Times New Roman"/>
              </a:rPr>
              <a:t>O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  for  R</a:t>
            </a:r>
            <a:r>
              <a:rPr lang="en-US" sz="2000" spc="-15" baseline="-25000" dirty="0">
                <a:latin typeface="Comic Sans MS" panose="030F0702030302020204" pitchFamily="66" charset="0"/>
                <a:cs typeface="Times New Roman"/>
              </a:rPr>
              <a:t>1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=10 k</a:t>
            </a:r>
            <a:r>
              <a:rPr lang="el-GR" sz="2000" spc="-15" dirty="0">
                <a:latin typeface="Comic Sans MS" panose="030F0702030302020204" pitchFamily="66" charset="0"/>
                <a:cs typeface="Times New Roman"/>
              </a:rPr>
              <a:t>Ω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, R</a:t>
            </a:r>
            <a:r>
              <a:rPr lang="en-US" sz="2000" spc="-15" baseline="-25000" dirty="0">
                <a:latin typeface="Comic Sans MS" panose="030F0702030302020204" pitchFamily="66" charset="0"/>
                <a:cs typeface="Times New Roman"/>
              </a:rPr>
              <a:t>2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=5 k</a:t>
            </a:r>
            <a:r>
              <a:rPr lang="el-GR" sz="2000" spc="-15" dirty="0">
                <a:latin typeface="Comic Sans MS" panose="030F0702030302020204" pitchFamily="66" charset="0"/>
                <a:cs typeface="Times New Roman"/>
              </a:rPr>
              <a:t>Ω</a:t>
            </a:r>
            <a:r>
              <a:rPr lang="en-US" sz="2000" spc="-15" dirty="0">
                <a:latin typeface="Comic Sans MS" panose="030F0702030302020204" pitchFamily="66" charset="0"/>
                <a:cs typeface="Times New Roman"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64450" y="3442913"/>
                <a:ext cx="7589336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𝟏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𝑶𝑭𝑭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, 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𝟐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sz="2000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𝑶𝑭𝑭</m:t>
                    </m:r>
                  </m:oMath>
                </a14:m>
                <a:r>
                  <a:rPr lang="tr-TR" sz="2000" b="1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(b) </a:t>
                </a:r>
                <a14:m>
                  <m:oMath xmlns:m="http://schemas.openxmlformats.org/officeDocument/2006/math">
                    <m:r>
                      <a:rPr lang="tr-TR" altLang="en-US" sz="2000" i="1" ker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𝑉</m:t>
                    </m:r>
                    <m:r>
                      <a:rPr lang="tr-TR" altLang="en-US" sz="2000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𝐷</m:t>
                    </m:r>
                    <m:r>
                      <a:rPr lang="tr-TR" altLang="en-US" sz="2000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2</m:t>
                    </m:r>
                  </m:oMath>
                </a14:m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V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CC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-V</a:t>
                </a:r>
                <a:r>
                  <a:rPr lang="tr-TR" sz="20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EE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20V (not </a:t>
                </a:r>
                <a:r>
                  <a:rPr lang="tr-TR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valid</a:t>
                </a:r>
                <a:r>
                  <a:rPr lang="tr-TR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tr-TR" sz="20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450" y="3442913"/>
                <a:ext cx="7589336" cy="707886"/>
              </a:xfrm>
              <a:prstGeom prst="rect">
                <a:avLst/>
              </a:prstGeom>
              <a:blipFill>
                <a:blip r:embed="rId10"/>
                <a:stretch>
                  <a:fillRect l="-803" b="-14655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432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Text Box 3"/>
          <p:cNvSpPr txBox="1">
            <a:spLocks noChangeArrowheads="1"/>
          </p:cNvSpPr>
          <p:nvPr/>
        </p:nvSpPr>
        <p:spPr bwMode="auto">
          <a:xfrm>
            <a:off x="179512" y="4223848"/>
            <a:ext cx="874623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800" b="1" dirty="0">
                <a:latin typeface="Comic Sans MS" panose="030F0702030302020204" pitchFamily="66" charset="0"/>
              </a:rPr>
              <a:t>Figure </a:t>
            </a:r>
            <a:r>
              <a:rPr lang="en-US" altLang="en-US" sz="1800" dirty="0">
                <a:latin typeface="Comic Sans MS" panose="030F0702030302020204" pitchFamily="66" charset="0"/>
              </a:rPr>
              <a:t> Diode logic gates: </a:t>
            </a:r>
            <a:r>
              <a:rPr lang="en-US" altLang="en-US" sz="1800" b="1" dirty="0">
                <a:latin typeface="Comic Sans MS" panose="030F0702030302020204" pitchFamily="66" charset="0"/>
              </a:rPr>
              <a:t>(a)</a:t>
            </a:r>
            <a:r>
              <a:rPr lang="en-US" altLang="en-US" sz="1800" dirty="0">
                <a:latin typeface="Comic Sans MS" panose="030F0702030302020204" pitchFamily="66" charset="0"/>
              </a:rPr>
              <a:t> OR gate; </a:t>
            </a:r>
            <a:r>
              <a:rPr lang="en-US" altLang="en-US" sz="1800" b="1" dirty="0">
                <a:latin typeface="Comic Sans MS" panose="030F0702030302020204" pitchFamily="66" charset="0"/>
              </a:rPr>
              <a:t>(b)</a:t>
            </a:r>
            <a:r>
              <a:rPr lang="en-US" altLang="en-US" sz="1800" dirty="0">
                <a:latin typeface="Comic Sans MS" panose="030F0702030302020204" pitchFamily="66" charset="0"/>
              </a:rPr>
              <a:t> </a:t>
            </a:r>
            <a:r>
              <a:rPr lang="tr-TR" altLang="en-US" sz="1800" dirty="0">
                <a:latin typeface="Comic Sans MS" panose="030F0702030302020204" pitchFamily="66" charset="0"/>
              </a:rPr>
              <a:t>AND </a:t>
            </a:r>
            <a:r>
              <a:rPr lang="en-US" altLang="en-US" sz="1800" dirty="0">
                <a:latin typeface="Comic Sans MS" panose="030F0702030302020204" pitchFamily="66" charset="0"/>
              </a:rPr>
              <a:t>gate (in a positive-logic system).</a:t>
            </a:r>
          </a:p>
        </p:txBody>
      </p:sp>
      <p:grpSp>
        <p:nvGrpSpPr>
          <p:cNvPr id="16389" name="Group 5"/>
          <p:cNvGrpSpPr>
            <a:grpSpLocks/>
          </p:cNvGrpSpPr>
          <p:nvPr/>
        </p:nvGrpSpPr>
        <p:grpSpPr bwMode="auto">
          <a:xfrm>
            <a:off x="1331913" y="884238"/>
            <a:ext cx="5897562" cy="3189287"/>
            <a:chOff x="720" y="1586"/>
            <a:chExt cx="3715" cy="2009"/>
          </a:xfrm>
        </p:grpSpPr>
        <p:pic>
          <p:nvPicPr>
            <p:cNvPr id="16391" name="Picture 2" descr="c:\ch03_conv\sedr42021_0305a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0" y="1674"/>
              <a:ext cx="1565" cy="19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6392" name="Picture 4" descr="c:\ch03_conv\sedr42021_0305b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88" y="1586"/>
              <a:ext cx="1747" cy="20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9" name="Rectangle 8"/>
          <p:cNvSpPr/>
          <p:nvPr/>
        </p:nvSpPr>
        <p:spPr>
          <a:xfrm>
            <a:off x="323528" y="227284"/>
            <a:ext cx="89289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In figure, as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s</a:t>
            </a:r>
            <a:r>
              <a:rPr lang="en-US" b="1" spc="-15" dirty="0" err="1">
                <a:latin typeface="Comic Sans MS" panose="030F0702030302020204" pitchFamily="66" charset="0"/>
                <a:cs typeface="Times New Roman"/>
              </a:rPr>
              <a:t>ume</a:t>
            </a:r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 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ideal </a:t>
            </a:r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diode 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model</a:t>
            </a:r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 (V</a:t>
            </a:r>
            <a:r>
              <a:rPr lang="en-US" b="1" spc="-15" baseline="-25000" dirty="0">
                <a:latin typeface="Comic Sans MS" panose="030F0702030302020204" pitchFamily="66" charset="0"/>
                <a:cs typeface="Times New Roman"/>
              </a:rPr>
              <a:t>D</a:t>
            </a:r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=0V) for the diodes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.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Calculate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all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possible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output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voltages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.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Input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voltage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(</a:t>
            </a:r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V</a:t>
            </a:r>
            <a:r>
              <a:rPr lang="tr-TR" b="1" spc="-15" baseline="-25000" dirty="0">
                <a:latin typeface="Comic Sans MS" panose="030F0702030302020204" pitchFamily="66" charset="0"/>
                <a:cs typeface="Times New Roman"/>
              </a:rPr>
              <a:t>A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,</a:t>
            </a:r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 V</a:t>
            </a:r>
            <a:r>
              <a:rPr lang="tr-TR" b="1" spc="-15" baseline="-25000" dirty="0">
                <a:latin typeface="Comic Sans MS" panose="030F0702030302020204" pitchFamily="66" charset="0"/>
                <a:cs typeface="Times New Roman"/>
              </a:rPr>
              <a:t>B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,</a:t>
            </a:r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 V</a:t>
            </a:r>
            <a:r>
              <a:rPr lang="tr-TR" b="1" spc="-15" baseline="-25000" dirty="0">
                <a:latin typeface="Comic Sans MS" panose="030F0702030302020204" pitchFamily="66" charset="0"/>
                <a:cs typeface="Times New Roman"/>
              </a:rPr>
              <a:t>C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)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values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are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5V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or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0V.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02406599"/>
      </p:ext>
    </p:extLst>
  </p:cSld>
  <p:clrMapOvr>
    <a:masterClrMapping/>
  </p:clrMapOvr>
  <p:transition>
    <p:plu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7" name="Group 5"/>
          <p:cNvGrpSpPr>
            <a:grpSpLocks/>
          </p:cNvGrpSpPr>
          <p:nvPr/>
        </p:nvGrpSpPr>
        <p:grpSpPr bwMode="auto">
          <a:xfrm>
            <a:off x="611560" y="980729"/>
            <a:ext cx="4671569" cy="3240360"/>
            <a:chOff x="1008" y="1248"/>
            <a:chExt cx="3943" cy="2735"/>
          </a:xfrm>
        </p:grpSpPr>
        <p:pic>
          <p:nvPicPr>
            <p:cNvPr id="18439" name="Picture 2" descr="c:\ch03_conv\sedr42021_0306a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8" y="1254"/>
              <a:ext cx="1710" cy="27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440" name="Picture 4" descr="c:\ch03_conv\sedr42021_0306b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4" y="1248"/>
              <a:ext cx="1687" cy="27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Rectangle 1"/>
          <p:cNvSpPr/>
          <p:nvPr/>
        </p:nvSpPr>
        <p:spPr>
          <a:xfrm>
            <a:off x="323528" y="227284"/>
            <a:ext cx="89289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In figure, as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s</a:t>
            </a:r>
            <a:r>
              <a:rPr lang="en-US" b="1" spc="-15" dirty="0" err="1">
                <a:latin typeface="Comic Sans MS" panose="030F0702030302020204" pitchFamily="66" charset="0"/>
                <a:cs typeface="Times New Roman"/>
              </a:rPr>
              <a:t>ume</a:t>
            </a:r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 modified 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ideal </a:t>
            </a:r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diode 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model</a:t>
            </a:r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 (V</a:t>
            </a:r>
            <a:r>
              <a:rPr lang="en-US" b="1" spc="-15" baseline="-25000" dirty="0">
                <a:latin typeface="Comic Sans MS" panose="030F0702030302020204" pitchFamily="66" charset="0"/>
                <a:cs typeface="Times New Roman"/>
              </a:rPr>
              <a:t>D</a:t>
            </a:r>
            <a:r>
              <a:rPr lang="en-US" b="1" spc="-15" dirty="0">
                <a:latin typeface="Comic Sans MS" panose="030F0702030302020204" pitchFamily="66" charset="0"/>
                <a:cs typeface="Times New Roman"/>
              </a:rPr>
              <a:t>=0.7V) for the diodes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.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Calculate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output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 </a:t>
            </a:r>
            <a:r>
              <a:rPr lang="tr-TR" b="1" spc="-15" dirty="0" err="1">
                <a:latin typeface="Comic Sans MS" panose="030F0702030302020204" pitchFamily="66" charset="0"/>
                <a:cs typeface="Times New Roman"/>
              </a:rPr>
              <a:t>voltage</a:t>
            </a:r>
            <a:r>
              <a:rPr lang="tr-TR" b="1" spc="-15" dirty="0">
                <a:latin typeface="Comic Sans MS" panose="030F0702030302020204" pitchFamily="66" charset="0"/>
                <a:cs typeface="Times New Roman"/>
              </a:rPr>
              <a:t>.</a:t>
            </a:r>
            <a:endParaRPr lang="tr-T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356185" y="5445224"/>
                <a:ext cx="5583967" cy="9233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tr-TR" altLang="en-US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𝟏</m:t>
                    </m:r>
                    <m:r>
                      <a:rPr lang="tr-TR" altLang="en-US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𝑶𝑭𝑭</m:t>
                    </m:r>
                    <m:r>
                      <a:rPr lang="tr-TR" altLang="en-US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, </m:t>
                    </m:r>
                    <m:r>
                      <a:rPr lang="tr-TR" altLang="en-US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𝟐</m:t>
                    </m:r>
                    <m:r>
                      <a:rPr lang="tr-TR" altLang="en-US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b="1" i="1" u="sng" kern="0" smtClean="0">
                        <a:effectLst/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𝑶𝑵</m:t>
                    </m:r>
                  </m:oMath>
                </a14:m>
                <a:r>
                  <a:rPr lang="tr-TR" b="1" u="sng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(b) 10V</a:t>
                </a:r>
                <a:r>
                  <a:rPr lang="tr-TR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- 15k I</a:t>
                </a:r>
                <a:r>
                  <a:rPr lang="tr-TR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D2</a:t>
                </a:r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V</a:t>
                </a:r>
                <a:r>
                  <a:rPr lang="tr-TR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-10V  ,  I</a:t>
                </a:r>
                <a:r>
                  <a:rPr lang="tr-TR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D2</a:t>
                </a:r>
                <a14:m>
                  <m:oMath xmlns:m="http://schemas.openxmlformats.org/officeDocument/2006/math">
                    <m:r>
                      <a:rPr lang="tr-TR" altLang="en-US" i="1" kern="0" baseline="-2500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</m:oMath>
                </a14:m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=1.28mA (</a:t>
                </a:r>
                <a:r>
                  <a:rPr lang="tr-TR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valid</a:t>
                </a:r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  <a:p>
                <a14:m>
                  <m:oMath xmlns:m="http://schemas.openxmlformats.org/officeDocument/2006/math">
                    <m:r>
                      <a:rPr lang="tr-TR" altLang="en-US" i="1" ker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𝑉</m:t>
                    </m:r>
                    <m:r>
                      <a:rPr lang="tr-TR" altLang="en-US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𝐵</m:t>
                    </m:r>
                    <m:r>
                      <a:rPr lang="tr-TR" altLang="en-US" i="1" kern="0" baseline="-2500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m:rPr>
                        <m:nor/>
                      </m:rPr>
                      <a:rPr lang="tr-TR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tr-TR" b="0" i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tr-TR" altLang="en-US" i="1" ker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𝑉</m:t>
                    </m:r>
                    <m:r>
                      <a:rPr lang="tr-TR" altLang="en-US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𝐷</m:t>
                    </m:r>
                    <m:r>
                      <a:rPr lang="tr-TR" altLang="en-US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1 </m:t>
                    </m:r>
                  </m:oMath>
                </a14:m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=-10V+10k 1.28mA=2.8V  (</a:t>
                </a:r>
                <a:r>
                  <a:rPr lang="tr-TR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valid</a:t>
                </a:r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tr-TR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185" y="5445224"/>
                <a:ext cx="5583967" cy="923330"/>
              </a:xfrm>
              <a:prstGeom prst="rect">
                <a:avLst/>
              </a:prstGeom>
              <a:blipFill>
                <a:blip r:embed="rId5"/>
                <a:stretch>
                  <a:fillRect l="-873" b="-921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356185" y="4150821"/>
                <a:ext cx="7589336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𝟏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𝑶𝑵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, 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𝟐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𝑶𝑭𝑭</m:t>
                    </m:r>
                  </m:oMath>
                </a14:m>
                <a:r>
                  <a:rPr lang="tr-TR" b="1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(b) </a:t>
                </a:r>
                <a14:m>
                  <m:oMath xmlns:m="http://schemas.openxmlformats.org/officeDocument/2006/math">
                    <m:r>
                      <a:rPr lang="tr-TR" altLang="en-US" i="1" ker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𝑉</m:t>
                    </m:r>
                    <m:r>
                      <a:rPr lang="tr-TR" altLang="en-US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𝐷</m:t>
                    </m:r>
                    <m:r>
                      <a:rPr lang="tr-TR" altLang="en-US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2</m:t>
                    </m:r>
                  </m:oMath>
                </a14:m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10V-(-V</a:t>
                </a:r>
                <a:r>
                  <a:rPr lang="tr-TR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)= 10.7V (not </a:t>
                </a:r>
                <a:r>
                  <a:rPr lang="tr-TR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valid</a:t>
                </a:r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tr-TR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185" y="4150821"/>
                <a:ext cx="7589336" cy="646331"/>
              </a:xfrm>
              <a:prstGeom prst="rect">
                <a:avLst/>
              </a:prstGeom>
              <a:blipFill>
                <a:blip r:embed="rId6"/>
                <a:stretch>
                  <a:fillRect l="-643" b="-1415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56185" y="4798893"/>
                <a:ext cx="7589336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𝟏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𝑶𝑭𝑭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, 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𝑫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𝟐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 </m:t>
                    </m:r>
                    <m:r>
                      <a:rPr lang="tr-TR" altLang="en-US" b="1" i="1" u="sng" kern="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𝑶𝑭𝑭</m:t>
                    </m:r>
                  </m:oMath>
                </a14:m>
                <a:r>
                  <a:rPr lang="tr-TR" b="1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(b) </a:t>
                </a:r>
                <a14:m>
                  <m:oMath xmlns:m="http://schemas.openxmlformats.org/officeDocument/2006/math">
                    <m:r>
                      <a:rPr lang="tr-TR" altLang="en-US" i="1" ker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𝑉</m:t>
                    </m:r>
                    <m:r>
                      <a:rPr lang="tr-TR" altLang="en-US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𝐷</m:t>
                    </m:r>
                    <m:r>
                      <a:rPr lang="tr-TR" altLang="en-US" b="0" i="1" kern="0" baseline="-25000" smtClean="0">
                        <a:latin typeface="Cambria Math" panose="02040503050406030204" pitchFamily="18" charset="0"/>
                        <a:sym typeface="Symbol" panose="05050102010706020507" pitchFamily="18" charset="2"/>
                      </a:rPr>
                      <m:t>2</m:t>
                    </m:r>
                  </m:oMath>
                </a14:m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10-(-10) = 20V (not </a:t>
                </a:r>
                <a:r>
                  <a:rPr lang="tr-TR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valid</a:t>
                </a:r>
                <a:r>
                  <a:rPr lang="tr-T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tr-TR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185" y="4798893"/>
                <a:ext cx="7589336" cy="646331"/>
              </a:xfrm>
              <a:prstGeom prst="rect">
                <a:avLst/>
              </a:prstGeom>
              <a:blipFill>
                <a:blip r:embed="rId7"/>
                <a:stretch>
                  <a:fillRect l="-643" b="-1415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82699412"/>
      </p:ext>
    </p:extLst>
  </p:cSld>
  <p:clrMapOvr>
    <a:masterClrMapping/>
  </p:clrMapOvr>
  <p:transition>
    <p:plu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38138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All PN diodes shown below have a voltage drop of 0.6V when they are “ON”. Calculate output voltage with the given values (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V</a:t>
            </a:r>
            <a:r>
              <a:rPr lang="en-US" sz="2000" baseline="-25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a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=4V,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V</a:t>
            </a:r>
            <a:r>
              <a:rPr lang="en-US" sz="2000" baseline="-25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b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=3V).</a:t>
            </a:r>
            <a:endParaRPr lang="tr-TR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1556792"/>
            <a:ext cx="3538737" cy="18236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7323178"/>
      </p:ext>
    </p:extLst>
  </p:cSld>
  <p:clrMapOvr>
    <a:masterClrMapping/>
  </p:clrMapOvr>
  <p:transition>
    <p:plus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7F208E-6213-430D-A6BE-3711781383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9104"/>
      </p:ext>
    </p:extLst>
  </p:cSld>
  <p:clrMapOvr>
    <a:masterClrMapping/>
  </p:clrMapOvr>
  <p:transition>
    <p:plus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28360</TotalTime>
  <Words>518</Words>
  <Application>Microsoft Office PowerPoint</Application>
  <PresentationFormat>On-screen Show (4:3)</PresentationFormat>
  <Paragraphs>38</Paragraphs>
  <Slides>9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Cambria Math</vt:lpstr>
      <vt:lpstr>Calibri</vt:lpstr>
      <vt:lpstr>Times New Roman</vt:lpstr>
      <vt:lpstr>Arial</vt:lpstr>
      <vt:lpstr>Symbol</vt:lpstr>
      <vt:lpstr>Comic Sans MS</vt:lpstr>
      <vt:lpstr>Arial Tur</vt:lpstr>
      <vt:lpstr>Office Theme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PN diodes shown below have a voltage drop of 0.6V when they are “ON”. Calculate output voltage with the given values (Va=4V, Vb=3V).</vt:lpstr>
      <vt:lpstr>PowerPoint Presentation</vt:lpstr>
    </vt:vector>
  </TitlesOfParts>
  <Company>Cartography Division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Mühendislik Etiği CRN20543 DERS SUNUMLARI</dc:title>
  <dc:creator>ITU</dc:creator>
  <cp:lastModifiedBy>Bora Döken</cp:lastModifiedBy>
  <cp:revision>1358</cp:revision>
  <dcterms:created xsi:type="dcterms:W3CDTF">2006-02-04T17:06:47Z</dcterms:created>
  <dcterms:modified xsi:type="dcterms:W3CDTF">2019-10-08T08:07:36Z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TC011594401055</vt:lpwstr>
  </property>
</Properties>
</file>